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940B4-449A-49BC-8E89-840618BB7094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9CE22-3EBB-4704-9803-6D1E31E5E9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61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9CE22-3EBB-4704-9803-6D1E31E5E94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38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441F6E-D811-97F9-9B2D-4F522501F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9DD1BE-8360-93DA-1153-C4B288510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63198A-944C-7B12-5BB5-EE90BCA7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4533CC-3A59-0ACA-69BA-700E7888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B194BD-D5A5-1558-589D-67ACE479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34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A4F832-7629-FFDB-483F-83E94328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94E7D10-37F0-8EB6-F229-C5195824B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209468-F2FC-183A-E877-AAF91464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CE0C77-8F0E-E129-960C-EA618A92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6501DB-873F-7031-FC1D-BEF2C419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14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5E6AEB1-6B57-658B-C9B7-AFAF3A8B5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903BC28-0C09-CABE-F48F-4D30592AB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4D7DF8-154F-A051-A6FA-4BAE41C7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BB0966A-DB19-EE2B-9FAD-3188BF8A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23BE68-115E-D7CE-3409-EFCECF2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78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B5B097-D68C-3208-DC9C-F15000F3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21B81C-4E5D-5207-5C4F-6BF811C3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0B4FF7-BF82-EDC5-7FB6-09A109F6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B0273F-B609-900F-5E62-8B3519FA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F4B12-8943-DB96-36B6-9A9A2B09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60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4765BB-7572-B408-1653-91AB5257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2B6A676-5A0E-1688-3C3A-D41A4AA12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E81089-96B1-69B2-99F2-EECD2B31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DF1DC0-3FF8-EA5B-20E8-09D6C60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3C91B9-2DC4-9B9F-E93D-B800C803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84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2DDE30-9E3D-69FE-5621-D4E1502A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819E9D-FCA3-C2BA-F666-B0F70E20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D3758B0-7075-9E23-0C30-B0D1B20DD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B949FB-AF3D-7963-8EEF-2578095C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7F2D885-53D5-CE64-BD91-24828243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2F4274-545F-C1A1-C268-F52300FD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18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80121C-07BB-92D5-0433-5AF93596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E658C2-810A-2F11-9D96-93F6293E6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84AEE68-F75A-76E7-3202-BEA340356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55B13DA-E061-A81C-5CFE-F6AF0E04B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991E33-665B-00FD-38F5-D93D77145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446DF54-57FA-AE4A-0B7A-BF53E701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BDAA251-C275-50FF-2D8F-773DC29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E5B513-3653-6B4D-DB1E-5D998BC9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48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CC47A-DB02-132D-265D-1B1BEC6B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19A8A29-B7D4-2FBE-8F5A-D14F6946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DFC637F-7DFC-2D54-B867-CC578715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ABFD673-5D35-68F9-FC14-95D3A604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0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C4A20C9-804A-7ED9-911A-D0CF054B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8FA223E-44AE-C7EE-BB3D-C81A8F7A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1F69191-BF10-5901-E0DC-C4C403BA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4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8BA9BB-E1BD-3B18-5699-9E92A665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B95E95-6043-E430-5DA7-BFA2B341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9F690E-70DE-A04D-6178-EBCC86CD8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8E61A2-1C24-A609-1056-3C7C74F5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8E9784F-F9F6-9B78-B6C8-FF6BA3ED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128628-C9BE-4A4E-6D44-5E912EB2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5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D6078F-B8A9-BB6D-DA4F-806D6DF5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9C7AE45-408C-278B-A9B7-FCAB3F849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AC3FB1F-2D8B-D001-53CF-A056B5AE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9F588C8-05CB-71F2-E458-A8FABBB5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40BC992-D8C9-63E4-BB00-E1CFE076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190C2B5-1316-4F00-3139-C5EB0FA1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06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C833E3B-2881-1FD1-EAB9-2C671B41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5DFA006-2F9F-371B-DE1A-0E068DD6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A7FE19-DC32-240C-A862-C81D4B588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2F7A5D-FBDD-4E3E-9E7D-C0803AA8650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6DE226-A3F1-F66B-16E8-F1EF3A08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DD47584-81DC-20DA-873A-9CA128573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15651-E747-448C-B3CB-7856AEFAF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07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orom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hu.wikipedia.org/wiki/Fosszilis_t%C3%BCzel%C5%91anyag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K%C3%A9n-dioxid" TargetMode="External"/><Relationship Id="rId5" Type="http://schemas.openxmlformats.org/officeDocument/2006/relationships/hyperlink" Target="https://hu.wikipedia.org/wiki/Kondenz%C3%A1ci%C3%B3s_mag" TargetMode="External"/><Relationship Id="rId4" Type="http://schemas.openxmlformats.org/officeDocument/2006/relationships/hyperlink" Target="https://hu.wikipedia.org/wiki/Sz%C3%A1ll%C3%B3_p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A9n-diox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hu.wikipedia.org/wiki/Por" TargetMode="External"/><Relationship Id="rId4" Type="http://schemas.openxmlformats.org/officeDocument/2006/relationships/hyperlink" Target="https://hu.wikipedia.org/wiki/Sz%C3%A9n-monox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Ultraibolya_sug%C3%A1rz%C3%A1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Budapes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Miskol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ég, köd, ví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FAF4DB9-90D5-48E6-E590-45BF79EE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FEA19F0-CA72-AE03-CE07-21D0F52D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hu-HU" sz="6600" dirty="0">
                <a:solidFill>
                  <a:schemeClr val="bg1"/>
                </a:solidFill>
              </a:rPr>
              <a:t>A szmog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F53371-E5AE-510B-0FA7-C8820C9DF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BE0AFB2-F24C-9C3D-3BFD-0149A481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202091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2400" b="1" dirty="0"/>
              <a:t>Redukáló</a:t>
            </a:r>
            <a:r>
              <a:rPr lang="en-US" sz="2400" b="1" kern="1200" dirty="0">
                <a:solidFill>
                  <a:schemeClr val="tx1"/>
                </a:solidFill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</a:rPr>
              <a:t>szmog</a:t>
            </a:r>
            <a:r>
              <a:rPr lang="hu-HU" sz="2400" b="1" kern="1200" dirty="0">
                <a:solidFill>
                  <a:schemeClr val="tx1"/>
                </a:solidFill>
              </a:rPr>
              <a:t> (Londoni szmog )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F6D53C-8E99-3FDD-3FC0-2054373F7EB3}"/>
              </a:ext>
            </a:extLst>
          </p:cNvPr>
          <p:cNvSpPr txBox="1"/>
          <p:nvPr/>
        </p:nvSpPr>
        <p:spPr>
          <a:xfrm>
            <a:off x="630937" y="2807208"/>
            <a:ext cx="4394933" cy="2695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i="0" dirty="0">
                <a:effectLst/>
                <a:latin typeface="Arial" panose="020B0604020202020204" pitchFamily="34" charset="0"/>
              </a:rPr>
              <a:t>Elsősorban </a:t>
            </a:r>
            <a:r>
              <a:rPr lang="hu-HU" sz="2400" i="0" strike="noStrike" dirty="0">
                <a:effectLst/>
                <a:latin typeface="Arial" panose="020B0604020202020204" pitchFamily="34" charset="0"/>
                <a:hlinkClick r:id="rId2" tooltip="Fosszilis tüzelőanyago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fosszilis tüzelőanyagok</a:t>
            </a:r>
            <a:r>
              <a:rPr lang="hu-HU" sz="2400" i="0" dirty="0">
                <a:effectLst/>
                <a:latin typeface="Arial" panose="020B0604020202020204" pitchFamily="34" charset="0"/>
              </a:rPr>
              <a:t>  nagymértékű felhasználása váltja ki. Elégetésükkor nagy mennyiségű </a:t>
            </a:r>
            <a:r>
              <a:rPr lang="hu-HU" sz="2400" i="0" strike="noStrike" dirty="0">
                <a:effectLst/>
                <a:latin typeface="Arial" panose="020B0604020202020204" pitchFamily="34" charset="0"/>
                <a:hlinkClick r:id="rId3" tooltip="Koro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korom</a:t>
            </a:r>
            <a:r>
              <a:rPr lang="hu-HU" sz="2400" i="0" dirty="0">
                <a:effectLst/>
                <a:latin typeface="Arial" panose="020B0604020202020204" pitchFamily="34" charset="0"/>
              </a:rPr>
              <a:t> keletkezik, mely a </a:t>
            </a:r>
            <a:r>
              <a:rPr lang="hu-HU" sz="2400" i="0" strike="noStrike" dirty="0">
                <a:effectLst/>
                <a:latin typeface="Arial" panose="020B0604020202020204" pitchFamily="34" charset="0"/>
                <a:hlinkClick r:id="rId4" tooltip="Szálló po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szálló porral</a:t>
            </a:r>
            <a:r>
              <a:rPr lang="hu-HU" sz="2400" i="0" dirty="0">
                <a:effectLst/>
                <a:latin typeface="Arial" panose="020B0604020202020204" pitchFamily="34" charset="0"/>
              </a:rPr>
              <a:t> együtt a </a:t>
            </a:r>
            <a:r>
              <a:rPr lang="hu-HU" sz="2400" i="0" strike="noStrike" dirty="0">
                <a:effectLst/>
                <a:latin typeface="Arial" panose="020B0604020202020204" pitchFamily="34" charset="0"/>
                <a:hlinkClick r:id="rId5" tooltip="Kondenzációs ma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kondenzációs magok</a:t>
            </a:r>
            <a:r>
              <a:rPr lang="hu-HU" sz="2400" i="0" dirty="0">
                <a:effectLst/>
                <a:latin typeface="Arial" panose="020B0604020202020204" pitchFamily="34" charset="0"/>
              </a:rPr>
              <a:t> felszaporodását okozza a levegőben, ugyanakkor jelentős mennyiségű </a:t>
            </a:r>
            <a:r>
              <a:rPr lang="hu-HU" sz="2400" i="0" strike="noStrike" dirty="0">
                <a:effectLst/>
                <a:latin typeface="Arial" panose="020B0604020202020204" pitchFamily="34" charset="0"/>
                <a:hlinkClick r:id="rId6" tooltip="Kén-dioxi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kén-dioxid</a:t>
            </a:r>
            <a:r>
              <a:rPr lang="hu-HU" sz="2400" i="0" dirty="0">
                <a:effectLst/>
                <a:latin typeface="Arial" panose="020B0604020202020204" pitchFamily="34" charset="0"/>
              </a:rPr>
              <a:t> szennyezést is okoz.</a:t>
            </a:r>
            <a:endParaRPr lang="en-US" sz="2400" dirty="0"/>
          </a:p>
        </p:txBody>
      </p:sp>
      <p:pic>
        <p:nvPicPr>
          <p:cNvPr id="5" name="Tartalom helye 4" descr="A képen ruházat, személy, kabát, lábbeli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4355F92-F2EB-CC7D-4DF9-B07BF061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" b="1"/>
          <a:stretch/>
        </p:blipFill>
        <p:spPr>
          <a:xfrm>
            <a:off x="5025870" y="640080"/>
            <a:ext cx="616057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1CEB93-F298-496A-725E-887162BE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Kialakulásának feltételei: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3F3D1F-D3A9-3032-70D1-82501D3D6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szélcsendes időjárás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magas légnyomás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magas relatív páratartalom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-3 – +5°C közötti hőmérséklet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légszennyezés: </a:t>
            </a:r>
            <a:r>
              <a:rPr lang="hu-HU" b="0" i="0" strike="noStrike" dirty="0">
                <a:effectLst/>
                <a:latin typeface="Arial" panose="020B0604020202020204" pitchFamily="34" charset="0"/>
                <a:hlinkClick r:id="rId3" tooltip="Kén-dioxi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kén-dioxid</a:t>
            </a:r>
            <a:r>
              <a:rPr lang="hu-HU" b="0" i="0" dirty="0">
                <a:effectLst/>
                <a:latin typeface="Arial" panose="020B0604020202020204" pitchFamily="34" charset="0"/>
              </a:rPr>
              <a:t>, </a:t>
            </a:r>
            <a:r>
              <a:rPr lang="hu-HU" b="0" i="0" strike="noStrike" dirty="0">
                <a:effectLst/>
                <a:latin typeface="Arial" panose="020B0604020202020204" pitchFamily="34" charset="0"/>
                <a:hlinkClick r:id="rId4" tooltip="Szén-monoxi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szén-monoxid</a:t>
            </a:r>
            <a:r>
              <a:rPr lang="hu-HU" b="0" i="0" dirty="0">
                <a:effectLst/>
                <a:latin typeface="Arial" panose="020B0604020202020204" pitchFamily="34" charset="0"/>
              </a:rPr>
              <a:t>, </a:t>
            </a:r>
            <a:r>
              <a:rPr lang="hu-HU" b="0" i="0" strike="noStrike" dirty="0">
                <a:effectLst/>
                <a:latin typeface="Arial" panose="020B0604020202020204" pitchFamily="34" charset="0"/>
                <a:hlinkClick r:id="rId5" tooltip="Po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por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korom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u-H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6" name="Kép 5" descr="A képen köd, kültéri, óra, épül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1FBE9FD-6025-D095-EC73-C05E9A3FD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46" y="881794"/>
            <a:ext cx="5124433" cy="286937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FE7F66A-DBEA-EDAE-6A26-981B90AEBDAF}"/>
              </a:ext>
            </a:extLst>
          </p:cNvPr>
          <p:cNvSpPr txBox="1"/>
          <p:nvPr/>
        </p:nvSpPr>
        <p:spPr>
          <a:xfrm>
            <a:off x="381000" y="4541520"/>
            <a:ext cx="1214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korom redukáló hatása miatt </a:t>
            </a:r>
            <a:r>
              <a:rPr lang="hu-HU" sz="2400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redukáló szmog</a:t>
            </a:r>
            <a:r>
              <a:rPr lang="hu-HU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nak is nevezzük, de jellemző előfordulása miatt a </a:t>
            </a:r>
            <a:r>
              <a:rPr lang="hu-HU" sz="2400" b="0" i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London-típusú füstköd</a:t>
            </a:r>
            <a:r>
              <a:rPr lang="hu-HU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 gyakrabban használt neve.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61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épület, kültéri, horizont, köd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711E958-10F2-EE90-434B-B577E7719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8136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9F820C9-5EB9-C68F-00E9-F62E753E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Autofit/>
          </a:bodyPr>
          <a:lstStyle/>
          <a:p>
            <a:r>
              <a:rPr lang="hu-HU" sz="2800" b="1" dirty="0"/>
              <a:t>Az oxidáló(Los-Angeles</a:t>
            </a:r>
            <a:r>
              <a:rPr lang="hu-HU" sz="2800" b="1" i="0" dirty="0">
                <a:effectLst/>
                <a:latin typeface="Linux Libertine"/>
              </a:rPr>
              <a:t>-típusú) szmog</a:t>
            </a:r>
            <a:endParaRPr lang="hu-HU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3DB046-9B80-97E4-E848-C813A115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719643" cy="3207258"/>
          </a:xfrm>
        </p:spPr>
        <p:txBody>
          <a:bodyPr anchor="t">
            <a:normAutofit/>
          </a:bodyPr>
          <a:lstStyle/>
          <a:p>
            <a:r>
              <a:rPr lang="hu-HU" sz="2400" b="0" i="0" dirty="0">
                <a:effectLst/>
                <a:latin typeface="Arial" panose="020B0604020202020204" pitchFamily="34" charset="0"/>
              </a:rPr>
              <a:t>A szennyező anyagok az </a:t>
            </a:r>
            <a:r>
              <a:rPr lang="hu-HU" sz="2400" b="0" i="0" strike="noStrike" dirty="0">
                <a:effectLst/>
                <a:latin typeface="Arial" panose="020B0604020202020204" pitchFamily="34" charset="0"/>
                <a:hlinkClick r:id="rId3" tooltip="Ultraibolya sugárzá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ultraibolya sugárzás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következtében fotokémiai reakciókat indítanak el, amelyek során keletkezett anyagok hatására létrejön a füstköd. 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852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ég, köd, felhőkarcoló, épül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8626D02-1123-20A3-E31A-90810CC4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r="166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2C3A23E-8C60-6B57-4B8A-AB4AE0E2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u-HU" sz="4000" b="1" dirty="0"/>
              <a:t>Kialakulásának feltételei: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1197CD-BCE9-5EEA-7BB6-AF7281954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b="0" i="0" dirty="0">
                <a:effectLst/>
                <a:latin typeface="Arial" panose="020B0604020202020204" pitchFamily="34" charset="0"/>
              </a:rPr>
              <a:t>erős napsugárzás (UV-sugárzás)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0" i="0" dirty="0">
                <a:effectLst/>
                <a:latin typeface="Arial" panose="020B0604020202020204" pitchFamily="34" charset="0"/>
              </a:rPr>
              <a:t>közlekedés által kibocsátott szennyezések (</a:t>
            </a:r>
            <a:r>
              <a:rPr lang="hu-HU" sz="2400" b="0" i="0" dirty="0" err="1">
                <a:effectLst/>
                <a:latin typeface="Arial" panose="020B0604020202020204" pitchFamily="34" charset="0"/>
              </a:rPr>
              <a:t>NO</a:t>
            </a:r>
            <a:r>
              <a:rPr lang="hu-HU" sz="2400" b="0" i="0" baseline="-25000" dirty="0" err="1">
                <a:effectLst/>
                <a:latin typeface="Arial" panose="020B0604020202020204" pitchFamily="34" charset="0"/>
              </a:rPr>
              <a:t>x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, szénhidrogének, CO)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0" i="0" dirty="0">
                <a:effectLst/>
                <a:latin typeface="Arial" panose="020B0604020202020204" pitchFamily="34" charset="0"/>
              </a:rPr>
              <a:t>gyenge légmozgás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702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321ACB-DD7E-E0F1-7045-2C6D48B2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545555" cy="2452687"/>
          </a:xfrm>
        </p:spPr>
        <p:txBody>
          <a:bodyPr anchor="ctr">
            <a:normAutofit/>
          </a:bodyPr>
          <a:lstStyle/>
          <a:p>
            <a:r>
              <a:rPr lang="hu-HU" sz="3100" b="1" dirty="0"/>
              <a:t>Szmog Magyarországon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0DA0992-E0B2-A434-766E-771B1DA2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42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BF2888-7CD2-18A9-B7EF-D1E0D07C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u-HU" sz="2400" b="0" i="0" dirty="0">
                <a:effectLst/>
                <a:latin typeface="Arial" panose="020B0604020202020204" pitchFamily="34" charset="0"/>
              </a:rPr>
              <a:t>1990 januárjában </a:t>
            </a:r>
            <a:r>
              <a:rPr lang="hu-HU" sz="2400" b="0" i="0" u="none" strike="noStrike" dirty="0">
                <a:effectLst/>
                <a:latin typeface="Arial" panose="020B0604020202020204" pitchFamily="34" charset="0"/>
                <a:hlinkClick r:id="rId3" tooltip="Budapes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Budapesten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és </a:t>
            </a:r>
            <a:r>
              <a:rPr lang="hu-HU" sz="2400" b="0" i="0" u="none" strike="noStrike" dirty="0">
                <a:effectLst/>
                <a:latin typeface="Arial" panose="020B0604020202020204" pitchFamily="34" charset="0"/>
                <a:hlinkClick r:id="rId4" tooltip="Miskolc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Miskolcon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is észleltek London-típusú füstködöt.</a:t>
            </a:r>
          </a:p>
          <a:p>
            <a:endParaRPr lang="hu-HU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1837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7713A8-A002-FF62-5BC0-1DE0D241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72" y="648393"/>
            <a:ext cx="4033627" cy="5431536"/>
          </a:xfrm>
        </p:spPr>
        <p:txBody>
          <a:bodyPr>
            <a:normAutofit/>
          </a:bodyPr>
          <a:lstStyle/>
          <a:p>
            <a:r>
              <a:rPr lang="hu-HU" sz="4600" b="1" dirty="0"/>
              <a:t>Szmogriadók alkalmával bevezetett </a:t>
            </a:r>
            <a:r>
              <a:rPr lang="hu-HU" sz="4600" b="1" dirty="0" err="1"/>
              <a:t>korátozások</a:t>
            </a:r>
            <a:endParaRPr lang="hu-HU" sz="4600" b="1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C1FC04-6AF7-5089-4A0C-71F50FDF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hu-HU" sz="2000" b="0" i="0" dirty="0">
                <a:solidFill>
                  <a:srgbClr val="323232"/>
                </a:solidFill>
                <a:effectLst/>
                <a:latin typeface="PT Serif" panose="020A0603040505020204" pitchFamily="18" charset="-18"/>
              </a:rPr>
              <a:t>önkorlátozásra kérheti az autósokat és az ipari üzemeket</a:t>
            </a:r>
          </a:p>
          <a:p>
            <a:r>
              <a:rPr lang="hu-HU" sz="2000" b="0" i="0" dirty="0">
                <a:solidFill>
                  <a:srgbClr val="323232"/>
                </a:solidFill>
                <a:effectLst/>
                <a:latin typeface="PT Serif" panose="020F0502020204030204" pitchFamily="18" charset="-18"/>
              </a:rPr>
              <a:t>Páratlan napokon csak a páratlan rendszámú, páros napokon páros és 0-ás rendszámú autók közlekedhetnek Budapesten.</a:t>
            </a:r>
          </a:p>
          <a:p>
            <a:r>
              <a:rPr lang="hu-HU" sz="2000" b="0" i="0" dirty="0">
                <a:solidFill>
                  <a:srgbClr val="323232"/>
                </a:solidFill>
                <a:effectLst/>
                <a:latin typeface="PT Serif" panose="020A0603040505020204" pitchFamily="18" charset="-18"/>
              </a:rPr>
              <a:t>elrendelheti az avar és a kerti hulladék égetésének tilalmát.</a:t>
            </a:r>
          </a:p>
          <a:p>
            <a:r>
              <a:rPr lang="hu-HU" sz="2000" b="0" i="0" dirty="0">
                <a:solidFill>
                  <a:srgbClr val="323232"/>
                </a:solidFill>
                <a:effectLst/>
                <a:latin typeface="PT Serif" panose="020A0603040505020204" pitchFamily="18" charset="-18"/>
              </a:rPr>
              <a:t>főpolgármesternek tájékoztatnia kell a lakosságot a légszennyezettségről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86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5EF8B2-02E7-4DE3-38C0-A2656436D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CC28F5D-C08D-9704-8C96-D7D8CC706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Bóna Veronika, </a:t>
            </a:r>
            <a:r>
              <a:rPr lang="hu-HU" dirty="0" err="1"/>
              <a:t>Kéki</a:t>
            </a:r>
            <a:r>
              <a:rPr lang="hu-HU" dirty="0"/>
              <a:t> Rebeka, Őszi Lili, Nagy Zsófi</a:t>
            </a:r>
          </a:p>
        </p:txBody>
      </p:sp>
    </p:spTree>
    <p:extLst>
      <p:ext uri="{BB962C8B-B14F-4D97-AF65-F5344CB8AC3E}">
        <p14:creationId xmlns:p14="http://schemas.microsoft.com/office/powerpoint/2010/main" val="4200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130</Words>
  <Application>Microsoft Office PowerPoint</Application>
  <PresentationFormat>Szélesvásznú</PresentationFormat>
  <Paragraphs>26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Linux Libertine</vt:lpstr>
      <vt:lpstr>PT Serif</vt:lpstr>
      <vt:lpstr>Wingdings</vt:lpstr>
      <vt:lpstr>Office-téma</vt:lpstr>
      <vt:lpstr>A szmog </vt:lpstr>
      <vt:lpstr>Redukáló szmog (Londoni szmog )</vt:lpstr>
      <vt:lpstr>Kialakulásának feltételei: </vt:lpstr>
      <vt:lpstr>Az oxidáló(Los-Angeles-típusú) szmog</vt:lpstr>
      <vt:lpstr>Kialakulásának feltételei: </vt:lpstr>
      <vt:lpstr>Szmog Magyarországon</vt:lpstr>
      <vt:lpstr>Szmogriadók alkalmával bevezetett korátozások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szmog </dc:title>
  <dc:creator>O365 felhasználó</dc:creator>
  <cp:lastModifiedBy>technika</cp:lastModifiedBy>
  <cp:revision>12</cp:revision>
  <dcterms:created xsi:type="dcterms:W3CDTF">2025-04-07T15:12:16Z</dcterms:created>
  <dcterms:modified xsi:type="dcterms:W3CDTF">2025-04-08T08:27:04Z</dcterms:modified>
</cp:coreProperties>
</file>